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9" r:id="rId2"/>
    <p:sldId id="371" r:id="rId3"/>
    <p:sldId id="322" r:id="rId4"/>
    <p:sldId id="325" r:id="rId5"/>
    <p:sldId id="324" r:id="rId6"/>
    <p:sldId id="369" r:id="rId7"/>
    <p:sldId id="363" r:id="rId8"/>
    <p:sldId id="366" r:id="rId9"/>
    <p:sldId id="364" r:id="rId10"/>
    <p:sldId id="368" r:id="rId11"/>
    <p:sldId id="362" r:id="rId12"/>
    <p:sldId id="285" r:id="rId13"/>
    <p:sldId id="289" r:id="rId14"/>
    <p:sldId id="290" r:id="rId15"/>
    <p:sldId id="291" r:id="rId16"/>
    <p:sldId id="333" r:id="rId17"/>
    <p:sldId id="294" r:id="rId18"/>
    <p:sldId id="361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422C16"/>
    <a:srgbClr val="0C788E"/>
    <a:srgbClr val="006666"/>
    <a:srgbClr val="09284C"/>
    <a:srgbClr val="025198"/>
    <a:srgbClr val="1C1C1C"/>
    <a:srgbClr val="000058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52" autoAdjust="0"/>
  </p:normalViewPr>
  <p:slideViewPr>
    <p:cSldViewPr>
      <p:cViewPr>
        <p:scale>
          <a:sx n="50" d="100"/>
          <a:sy n="50" d="100"/>
        </p:scale>
        <p:origin x="-136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080F-AC50-4585-A303-BE3725060580}" type="datetimeFigureOut">
              <a:rPr lang="en-IN" smtClean="0"/>
              <a:pPr/>
              <a:t>15-11-2017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0498F-B671-4DA0-B5D2-F6874392131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0371-6172-4B29-8D07-E55CF9DE14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6212-B5F4-4FCE-8357-41106915A9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878AA-6659-42FA-8A42-91F0C9FBB93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FAEF-3B79-4D50-BD4E-5CAEE258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6178-A1F3-4620-B243-4D259E62FE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F347-74FD-4C7A-9A07-E2FD261A0E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C4AD-234C-4EFF-955D-848B4A8D2F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80D98-E990-47FF-A64B-445D2E8612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64803-59ED-41C2-9AD1-8D8ECB60C8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2069-D388-4675-BDE4-303FF492078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0A87C-7C0D-4336-A143-827E63EF7B0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F9F0D-92E3-4EE9-A087-3EAD6B3AA2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8A575B-4DE6-4086-9CD7-5CB18540C27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32240" y="6550223"/>
            <a:ext cx="2411760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576064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</a:t>
            </a:r>
          </a:p>
          <a:p>
            <a:pPr algn="ctr"/>
            <a:r>
              <a:rPr lang="en-US" sz="40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SCOPE</a:t>
            </a:r>
          </a:p>
          <a:p>
            <a:pPr algn="ctr"/>
            <a:r>
              <a:rPr lang="en-US" sz="40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&amp; OPPORTUNITY </a:t>
            </a:r>
          </a:p>
          <a:p>
            <a:pPr algn="ctr"/>
            <a:r>
              <a:rPr lang="en-US" sz="40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BIOTECHNOLOGY</a:t>
            </a:r>
            <a:endParaRPr lang="en-IN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23528" y="521902"/>
            <a:ext cx="65" cy="36673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06" name="Picture 2" descr="C:\Users\Suvasish\Desktop\B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4664"/>
            <a:ext cx="9144000" cy="53285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pic>
        <p:nvPicPr>
          <p:cNvPr id="6146" name="Picture 2" descr="C:\Users\Suvasish\Desktop\BT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7934250" cy="460876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54868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PLACEMENT IN DIFFERENT SECTORS</a:t>
            </a: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97468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pic>
        <p:nvPicPr>
          <p:cNvPr id="3074" name="Picture 2" descr="C:\Users\Suvasish\Desktop\B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7996948" cy="47525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15816" y="116632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32240" y="6550223"/>
            <a:ext cx="2411760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62880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Govt. &amp; Private Universities and Colleges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As Faculty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As Research Fellow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As Research Advisor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As Consultants</a:t>
            </a:r>
            <a:endParaRPr lang="en-US" sz="2400" u="sng" dirty="0" smtClean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6216" y="1052736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Academia</a:t>
            </a:r>
          </a:p>
        </p:txBody>
      </p:sp>
      <p:pic>
        <p:nvPicPr>
          <p:cNvPr id="15" name="Picture 10" descr="C:\Users\Suvasish\Desktop\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5664226" cy="2952328"/>
          </a:xfrm>
          <a:prstGeom prst="rect">
            <a:avLst/>
          </a:prstGeom>
          <a:noFill/>
        </p:spPr>
      </p:pic>
      <p:pic>
        <p:nvPicPr>
          <p:cNvPr id="16" name="Picture 11" descr="C:\Users\Suvasish\Desktop\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664296" cy="124817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987824" y="241484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32240" y="6550223"/>
            <a:ext cx="2411760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2186280"/>
            <a:ext cx="4896544" cy="7386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CSIR, ICAR, ICPGR, CSMCRI, IARI, IISC, CFTRI,  NCL, NBRI, CDRI, CIMAP, IICB etc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980728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17" y="1628800"/>
            <a:ext cx="4743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At Central Laboratories Like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584" y="4365104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Private Research Labs.</a:t>
            </a:r>
            <a:endParaRPr lang="en-IN" sz="2400" dirty="0">
              <a:solidFill>
                <a:srgbClr val="66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941168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Clinical &amp; Diagnostic Labs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4336" y="188640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3573016"/>
            <a:ext cx="4968552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More than 40 Govt. Research labs in Odisha like NISER, IMMT, RMRC, CIFA, CRRI, ILS etc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3140968"/>
            <a:ext cx="4608512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 Govt. Research labs in Odisha</a:t>
            </a:r>
          </a:p>
        </p:txBody>
      </p:sp>
      <p:pic>
        <p:nvPicPr>
          <p:cNvPr id="1026" name="Picture 2" descr="C:\Users\Suvasish\Desktop\rese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04864"/>
            <a:ext cx="404863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13285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That Works or takes projects on: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Environment monitoring and protection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Restoration of Degraded land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Biodiversity Conservation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Sanitation and health care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Environment &amp; Energy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1124744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Non Govt. Organizations (NGOs)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188640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8312" y="188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170080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D.B.T Administration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All India Biotech Association (AIBA)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IN" sz="2400" dirty="0" smtClean="0"/>
              <a:t>Biotech Consortium India Limited</a:t>
            </a:r>
          </a:p>
          <a:p>
            <a:r>
              <a:rPr lang="en-IN" sz="2400" dirty="0" smtClean="0"/>
              <a:t>Rajiv Gandhi Centre for Biotechnology (RGCB)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2714208" y="1052736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Administration</a:t>
            </a:r>
            <a:endParaRPr lang="en-IN" b="1" dirty="0" smtClean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378904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 Administrative Assistance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Administrative Co-</a:t>
            </a:r>
            <a:r>
              <a:rPr lang="en-US" sz="2400" dirty="0" err="1" smtClean="0">
                <a:solidFill>
                  <a:srgbClr val="002060"/>
                </a:solidFill>
              </a:rPr>
              <a:t>ordinator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Administrative Director</a:t>
            </a:r>
            <a:endParaRPr lang="en-IN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32240" y="6550223"/>
            <a:ext cx="2411760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pic>
        <p:nvPicPr>
          <p:cNvPr id="5122" name="Picture 2" descr="C:\Users\Suvasish\Desktop\BT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24744"/>
            <a:ext cx="7308676" cy="466549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80320" y="188640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JOB PROSPECTS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1886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INFORMATIVE WEBSITES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2060848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www.bioscienceindia.com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5616" y="3068960"/>
            <a:ext cx="5244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www.career.webindia123.com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616" y="3645024"/>
            <a:ext cx="3742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www.minglebox.com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1052736"/>
            <a:ext cx="277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www.dst.gov.in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1556792"/>
            <a:ext cx="35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www.dbtindia.nic.in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4653136"/>
            <a:ext cx="700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www.biosciencecareers.wordpress.com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616" y="4149080"/>
            <a:ext cx="4004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www.theguardian.com</a:t>
            </a:r>
            <a:endParaRPr lang="en-IN" sz="2800" b="1" dirty="0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2564904"/>
            <a:ext cx="460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www.allaboutcareers.com</a:t>
            </a:r>
            <a:endParaRPr lang="en-IN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1115616" y="5157192"/>
            <a:ext cx="3505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0099"/>
                </a:solidFill>
              </a:rPr>
              <a:t>www.biospace.com</a:t>
            </a:r>
            <a:endParaRPr lang="en-IN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32240" y="6550223"/>
            <a:ext cx="2411760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188640"/>
            <a:ext cx="672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OF BIOTECHNOLOGY</a:t>
            </a:r>
            <a:endParaRPr lang="en-IN" sz="28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496" y="1052736"/>
            <a:ext cx="31683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Plant Science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0528" y="1556792"/>
            <a:ext cx="9144000" cy="8640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scale production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transgenic plants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impacting </a:t>
            </a:r>
            <a:r>
              <a:rPr lang="en-US" sz="2400" kern="0" dirty="0" err="1" smtClean="0">
                <a:latin typeface="+mn-lt"/>
                <a:cs typeface="+mn-cs"/>
              </a:rPr>
              <a:t>agri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culture in production 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food, medicine etc.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317406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Increased use of methods of </a:t>
            </a:r>
            <a:r>
              <a:rPr lang="en-US" sz="2400" dirty="0" smtClean="0">
                <a:solidFill>
                  <a:srgbClr val="000099"/>
                </a:solidFill>
              </a:rPr>
              <a:t>in vitro fertilization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99"/>
                </a:solidFill>
              </a:rPr>
              <a:t>artificial insemination</a:t>
            </a:r>
            <a:r>
              <a:rPr lang="en-US" sz="2400" dirty="0" smtClean="0"/>
              <a:t> improve selected breed programs.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65095" y="2700209"/>
            <a:ext cx="3010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Animal Science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15" name="Picture 5" descr="http://www.uihealthcare.com/depts/med/obgyn/infertility/carc/images/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77072"/>
            <a:ext cx="2592288" cy="2098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9512" y="4221088"/>
            <a:ext cx="5616624" cy="8640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Wide scale production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transgenic animals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impacting research.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188640"/>
            <a:ext cx="672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OF BIOTECHNOLOGY</a:t>
            </a:r>
            <a:endParaRPr lang="en-IN" sz="2800" dirty="0"/>
          </a:p>
        </p:txBody>
      </p:sp>
      <p:sp>
        <p:nvSpPr>
          <p:cNvPr id="14" name="Rectangle 13"/>
          <p:cNvSpPr/>
          <p:nvPr/>
        </p:nvSpPr>
        <p:spPr>
          <a:xfrm>
            <a:off x="4499992" y="908720"/>
            <a:ext cx="4376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Environmental Science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496" y="1412776"/>
            <a:ext cx="8928992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of biotechnology techniques 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cleaning contaminants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protecting endangered species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496" y="2204864"/>
            <a:ext cx="8856984" cy="8640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Immunoassay tests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used to test for the presence of contaminants in soil, water and even in blood.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0" y="3356992"/>
            <a:ext cx="44644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Health/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-medicine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496" y="3861048"/>
            <a:ext cx="8964488" cy="28369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-the creation of plants and animals capable of producing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substances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use of biological barriers 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 the spread of harmful microorganisms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could contaminate food sources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88640"/>
            <a:ext cx="672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OF BIOTECHNOLOGY</a:t>
            </a:r>
            <a:endParaRPr lang="en-IN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1124744"/>
            <a:ext cx="8534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analysis/paternity testing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emerged as a technique to test the genetic ancestry of animals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7" descr="http://www1.qiagen.com/catalog/DNA_RNA_stabilization_isolation_clinical/images/fig_paternity_test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92896"/>
            <a:ext cx="3331725" cy="3816424"/>
          </a:xfrm>
          <a:prstGeom prst="rect">
            <a:avLst/>
          </a:prstGeom>
          <a:noFill/>
        </p:spPr>
      </p:pic>
      <p:pic>
        <p:nvPicPr>
          <p:cNvPr id="13" name="Picture 9" descr="http://www.sciencemuseum.org.uk/exhibitions/genes/images/1-3-4-3-1-2-2-0-0-0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04864"/>
            <a:ext cx="3534233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188640"/>
            <a:ext cx="672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OF BIOTECHNOLOGY</a:t>
            </a:r>
            <a:endParaRPr lang="en-IN" sz="28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112474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/>
              <a:t>Scope of biotechnology is rising in certain fields which include: -</a:t>
            </a:r>
            <a:endParaRPr lang="en-IN" sz="2000" dirty="0" smtClean="0"/>
          </a:p>
          <a:p>
            <a:r>
              <a:rPr lang="en-IN" sz="2000" dirty="0" smtClean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1628800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Gene</a:t>
            </a:r>
            <a:r>
              <a:rPr lang="en-IN" sz="2800" dirty="0" smtClean="0"/>
              <a:t> </a:t>
            </a:r>
            <a:r>
              <a:rPr lang="en-IN" sz="2800" dirty="0" smtClean="0">
                <a:solidFill>
                  <a:srgbClr val="FF0000"/>
                </a:solidFill>
              </a:rPr>
              <a:t>therapy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1916832"/>
            <a:ext cx="271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>
                <a:solidFill>
                  <a:srgbClr val="00B050"/>
                </a:solidFill>
              </a:rPr>
              <a:t>Tissue culture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112" y="4077072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err="1" smtClean="0">
                <a:solidFill>
                  <a:srgbClr val="660066"/>
                </a:solidFill>
              </a:rPr>
              <a:t>Immunotechnologies</a:t>
            </a:r>
            <a:endParaRPr lang="en-IN" sz="2400" dirty="0" smtClean="0">
              <a:solidFill>
                <a:srgbClr val="66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725144"/>
            <a:ext cx="344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Genetic Engineering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9992" y="2780928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solidFill>
                  <a:srgbClr val="006666"/>
                </a:solidFill>
              </a:rPr>
              <a:t>Plant-based drugs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3501008"/>
            <a:ext cx="3942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Rational drug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9552" y="5013176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rgbClr val="000099"/>
                </a:solidFill>
              </a:rPr>
              <a:t>Stem cell techniques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2996952"/>
            <a:ext cx="3336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solidFill>
                  <a:srgbClr val="422C16"/>
                </a:solidFill>
              </a:rPr>
              <a:t>New DNA technologies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1640" y="4437112"/>
            <a:ext cx="300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/>
              <a:t>Photosynthetic efficiency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631" y="2348880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Enzyme engineering and technology</a:t>
            </a:r>
            <a:endParaRPr lang="en-IN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404664"/>
            <a:ext cx="536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BIOTECH IN FOCUS IN 12</a:t>
            </a:r>
            <a:r>
              <a:rPr lang="en-US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FIVE YEAR PLAN</a:t>
            </a: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23528" y="521902"/>
            <a:ext cx="65" cy="36673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2" name="Picture 2" descr="C:\Users\Suvasish\Desktop\B99.jpg"/>
          <p:cNvPicPr>
            <a:picLocks noChangeAspect="1" noChangeArrowheads="1"/>
          </p:cNvPicPr>
          <p:nvPr/>
        </p:nvPicPr>
        <p:blipFill>
          <a:blip r:embed="rId5" cstate="print"/>
          <a:srcRect l="51575" t="10180" b="48727"/>
          <a:stretch>
            <a:fillRect/>
          </a:stretch>
        </p:blipFill>
        <p:spPr bwMode="auto">
          <a:xfrm>
            <a:off x="179512" y="938321"/>
            <a:ext cx="4070447" cy="249067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47864" y="-2738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GOVT. FUNDS</a:t>
            </a:r>
          </a:p>
        </p:txBody>
      </p:sp>
      <p:pic>
        <p:nvPicPr>
          <p:cNvPr id="12" name="Picture 2" descr="C:\Users\Suvasish\Desktop\B99.jpg"/>
          <p:cNvPicPr>
            <a:picLocks noChangeAspect="1" noChangeArrowheads="1"/>
          </p:cNvPicPr>
          <p:nvPr/>
        </p:nvPicPr>
        <p:blipFill>
          <a:blip r:embed="rId5" cstate="print"/>
          <a:srcRect l="53150" t="51273" b="3832"/>
          <a:stretch>
            <a:fillRect/>
          </a:stretch>
        </p:blipFill>
        <p:spPr bwMode="auto">
          <a:xfrm>
            <a:off x="179512" y="3396627"/>
            <a:ext cx="4104456" cy="2336629"/>
          </a:xfrm>
          <a:prstGeom prst="rect">
            <a:avLst/>
          </a:prstGeom>
          <a:noFill/>
        </p:spPr>
      </p:pic>
      <p:pic>
        <p:nvPicPr>
          <p:cNvPr id="13" name="Picture 2" descr="C:\Users\Suvasish\Desktop\B44.jpg"/>
          <p:cNvPicPr>
            <a:picLocks noChangeAspect="1" noChangeArrowheads="1"/>
          </p:cNvPicPr>
          <p:nvPr/>
        </p:nvPicPr>
        <p:blipFill>
          <a:blip r:embed="rId6" cstate="print"/>
          <a:srcRect l="50787" t="10476" b="26667"/>
          <a:stretch>
            <a:fillRect/>
          </a:stretch>
        </p:blipFill>
        <p:spPr bwMode="auto">
          <a:xfrm>
            <a:off x="4499992" y="980728"/>
            <a:ext cx="4499992" cy="4752528"/>
          </a:xfrm>
          <a:prstGeom prst="rect">
            <a:avLst/>
          </a:prstGeom>
          <a:noFill/>
        </p:spPr>
      </p:pic>
      <p:pic>
        <p:nvPicPr>
          <p:cNvPr id="14" name="Picture 2" descr="C:\Users\Suvasish\Desktop\B44.jpg"/>
          <p:cNvPicPr>
            <a:picLocks noChangeAspect="1" noChangeArrowheads="1"/>
          </p:cNvPicPr>
          <p:nvPr/>
        </p:nvPicPr>
        <p:blipFill>
          <a:blip r:embed="rId6" cstate="print"/>
          <a:srcRect l="55512" t="94666" r="5113"/>
          <a:stretch>
            <a:fillRect/>
          </a:stretch>
        </p:blipFill>
        <p:spPr bwMode="auto">
          <a:xfrm>
            <a:off x="4923532" y="5733256"/>
            <a:ext cx="4079056" cy="326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18864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INDIAN BIOTECH SECTOR</a:t>
            </a: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23528" y="521902"/>
            <a:ext cx="65" cy="36673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0" name="Picture 2" descr="C:\Users\Suvasish\Desktop\indianbiotechindust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992729"/>
            <a:ext cx="6048672" cy="47405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:\Users\Suvasish\Desktop\B77.jpg"/>
          <p:cNvPicPr>
            <a:picLocks noChangeAspect="1" noChangeArrowheads="1"/>
          </p:cNvPicPr>
          <p:nvPr/>
        </p:nvPicPr>
        <p:blipFill>
          <a:blip r:embed="rId3" cstate="print"/>
          <a:srcRect b="23767"/>
          <a:stretch>
            <a:fillRect/>
          </a:stretch>
        </p:blipFill>
        <p:spPr bwMode="auto">
          <a:xfrm>
            <a:off x="0" y="260648"/>
            <a:ext cx="9135616" cy="6048672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pic>
        <p:nvPicPr>
          <p:cNvPr id="12" name="Picture 2" descr="C:\Users\Suvasish\Desktop\B77.jpg"/>
          <p:cNvPicPr>
            <a:picLocks noChangeAspect="1" noChangeArrowheads="1"/>
          </p:cNvPicPr>
          <p:nvPr/>
        </p:nvPicPr>
        <p:blipFill>
          <a:blip r:embed="rId3" cstate="print"/>
          <a:srcRect l="53764" t="92093" r="3824" b="-1005"/>
          <a:stretch>
            <a:fillRect/>
          </a:stretch>
        </p:blipFill>
        <p:spPr bwMode="auto">
          <a:xfrm>
            <a:off x="4860032" y="5661248"/>
            <a:ext cx="4248472" cy="432048"/>
          </a:xfrm>
          <a:prstGeom prst="rect">
            <a:avLst/>
          </a:prstGeom>
          <a:noFill/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23528" y="521902"/>
            <a:ext cx="65" cy="36673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5943600"/>
            <a:ext cx="4788024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 descr="C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1023"/>
            <a:ext cx="1066799" cy="1016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5951602"/>
            <a:ext cx="372122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P. G. Dept. of Biosciences,</a:t>
            </a:r>
          </a:p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College of Pharmaceutical Sciences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At/Po: Mohuda, Berhampur-760002, Odisha</a:t>
            </a:r>
          </a:p>
        </p:txBody>
      </p:sp>
      <p:pic>
        <p:nvPicPr>
          <p:cNvPr id="5" name="Picture 4" descr="colleg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52559"/>
            <a:ext cx="1066800" cy="9530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43000" y="5867400"/>
            <a:ext cx="3645024" cy="9872"/>
          </a:xfrm>
          <a:prstGeom prst="line">
            <a:avLst/>
          </a:prstGeom>
          <a:solidFill>
            <a:schemeClr val="accent1"/>
          </a:solidFill>
          <a:ln w="635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4248" y="6550223"/>
            <a:ext cx="2339752" cy="307777"/>
          </a:xfrm>
          <a:prstGeom prst="rect">
            <a:avLst/>
          </a:prstGeom>
          <a:solidFill>
            <a:srgbClr val="09284C"/>
          </a:solidFill>
        </p:spPr>
        <p:txBody>
          <a:bodyPr wrap="square" rtlCol="0">
            <a:spAutoFit/>
          </a:bodyPr>
          <a:lstStyle/>
          <a:p>
            <a:r>
              <a:rPr lang="en-US" sz="1400" b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ln w="11430"/>
                <a:solidFill>
                  <a:schemeClr val="bg1"/>
                </a:solidFill>
              </a:rPr>
              <a:t>www.cpsbioscience.com</a:t>
            </a:r>
            <a:endParaRPr lang="en-US" sz="1200" b="1" cap="none" spc="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23528" y="521902"/>
            <a:ext cx="65" cy="36673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4" name="Picture 2" descr="C:\Users\Suvasish\Desktop\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144000" cy="5361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721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Suvasish</cp:lastModifiedBy>
  <cp:revision>848</cp:revision>
  <dcterms:created xsi:type="dcterms:W3CDTF">2010-05-23T14:28:12Z</dcterms:created>
  <dcterms:modified xsi:type="dcterms:W3CDTF">2017-11-15T08:36:19Z</dcterms:modified>
</cp:coreProperties>
</file>